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4"/>
  </p:notesMasterIdLst>
  <p:handoutMasterIdLst>
    <p:handoutMasterId r:id="rId75"/>
  </p:handoutMasterIdLst>
  <p:sldIdLst>
    <p:sldId id="259" r:id="rId3"/>
    <p:sldId id="423" r:id="rId4"/>
    <p:sldId id="332" r:id="rId5"/>
    <p:sldId id="360" r:id="rId6"/>
    <p:sldId id="358" r:id="rId7"/>
    <p:sldId id="331" r:id="rId8"/>
    <p:sldId id="333" r:id="rId9"/>
    <p:sldId id="394" r:id="rId10"/>
    <p:sldId id="334" r:id="rId11"/>
    <p:sldId id="303" r:id="rId12"/>
    <p:sldId id="357" r:id="rId13"/>
    <p:sldId id="304" r:id="rId14"/>
    <p:sldId id="335" r:id="rId15"/>
    <p:sldId id="308" r:id="rId16"/>
    <p:sldId id="307" r:id="rId17"/>
    <p:sldId id="359" r:id="rId18"/>
    <p:sldId id="428" r:id="rId19"/>
    <p:sldId id="429" r:id="rId20"/>
    <p:sldId id="377" r:id="rId21"/>
    <p:sldId id="376" r:id="rId22"/>
    <p:sldId id="378" r:id="rId23"/>
    <p:sldId id="379" r:id="rId24"/>
    <p:sldId id="395" r:id="rId25"/>
    <p:sldId id="403" r:id="rId26"/>
    <p:sldId id="365" r:id="rId27"/>
    <p:sldId id="366" r:id="rId28"/>
    <p:sldId id="431" r:id="rId29"/>
    <p:sldId id="430" r:id="rId30"/>
    <p:sldId id="315" r:id="rId31"/>
    <p:sldId id="363" r:id="rId32"/>
    <p:sldId id="355" r:id="rId33"/>
    <p:sldId id="314" r:id="rId34"/>
    <p:sldId id="356" r:id="rId35"/>
    <p:sldId id="319" r:id="rId36"/>
    <p:sldId id="342" r:id="rId37"/>
    <p:sldId id="343" r:id="rId38"/>
    <p:sldId id="367" r:id="rId39"/>
    <p:sldId id="344" r:id="rId40"/>
    <p:sldId id="321" r:id="rId41"/>
    <p:sldId id="322" r:id="rId42"/>
    <p:sldId id="323" r:id="rId43"/>
    <p:sldId id="324" r:id="rId44"/>
    <p:sldId id="325" r:id="rId45"/>
    <p:sldId id="326" r:id="rId46"/>
    <p:sldId id="258" r:id="rId47"/>
    <p:sldId id="272" r:id="rId48"/>
    <p:sldId id="432" r:id="rId49"/>
    <p:sldId id="273" r:id="rId50"/>
    <p:sldId id="274" r:id="rId51"/>
    <p:sldId id="275" r:id="rId52"/>
    <p:sldId id="276" r:id="rId53"/>
    <p:sldId id="277" r:id="rId54"/>
    <p:sldId id="278" r:id="rId55"/>
    <p:sldId id="369" r:id="rId56"/>
    <p:sldId id="345" r:id="rId57"/>
    <p:sldId id="346" r:id="rId58"/>
    <p:sldId id="347" r:id="rId59"/>
    <p:sldId id="348" r:id="rId60"/>
    <p:sldId id="349" r:id="rId61"/>
    <p:sldId id="425" r:id="rId62"/>
    <p:sldId id="383" r:id="rId63"/>
    <p:sldId id="371" r:id="rId64"/>
    <p:sldId id="426" r:id="rId65"/>
    <p:sldId id="370" r:id="rId66"/>
    <p:sldId id="372" r:id="rId67"/>
    <p:sldId id="391" r:id="rId68"/>
    <p:sldId id="384" r:id="rId69"/>
    <p:sldId id="385" r:id="rId70"/>
    <p:sldId id="427" r:id="rId71"/>
    <p:sldId id="389" r:id="rId72"/>
    <p:sldId id="298" r:id="rId73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6197"/>
    <a:srgbClr val="2E75B6"/>
    <a:srgbClr val="143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31" autoAdjust="0"/>
    <p:restoredTop sz="94660"/>
  </p:normalViewPr>
  <p:slideViewPr>
    <p:cSldViewPr snapToGrid="0">
      <p:cViewPr varScale="1">
        <p:scale>
          <a:sx n="85" d="100"/>
          <a:sy n="85" d="100"/>
        </p:scale>
        <p:origin x="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D1CB0ED-D987-4EEF-92CB-D73F13422A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F9AC8-4772-476F-B60B-BBE10FEDB5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26655-0347-41A9-92C1-76EC546054F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72C843-0E94-4C40-B039-35D9DAFE00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304BD6-E716-4780-816F-9C3B2C42D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B05AA-E7E6-4A9F-9891-0E566DB0B5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6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D90C0-788A-472F-A8AF-FC11427F8C41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EAC63-696F-473A-BDA3-062C296E0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877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5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1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27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787652" y="144464"/>
            <a:ext cx="8934449" cy="11652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74651" y="1828800"/>
            <a:ext cx="5571067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48918" y="1828800"/>
            <a:ext cx="5573183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74651" y="3848100"/>
            <a:ext cx="5571067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48918" y="3848100"/>
            <a:ext cx="5573183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169D-7D2E-4445-B7FB-FD747928F1F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22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91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06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02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856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9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87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60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8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91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60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639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33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787652" y="144464"/>
            <a:ext cx="8934449" cy="11652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74651" y="1828800"/>
            <a:ext cx="5571067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48918" y="1828800"/>
            <a:ext cx="5573183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74651" y="3848100"/>
            <a:ext cx="5571067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48918" y="3848100"/>
            <a:ext cx="5573183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7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19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5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1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7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86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7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E57FF-C599-4A5C-868F-88E6683AACE4}" type="slidenum">
              <a:rPr lang="ru-RU" smtClean="0"/>
              <a:t>‹#›</a:t>
            </a:fld>
            <a:endParaRPr lang="ru-RU"/>
          </a:p>
        </p:txBody>
      </p:sp>
      <p:pic>
        <p:nvPicPr>
          <p:cNvPr id="3079" name="Picture 12" descr="bar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699" y="5805488"/>
            <a:ext cx="14010217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JCDShowcasi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7" y="260351"/>
            <a:ext cx="195791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45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8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8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8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9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D3315C-4CA4-40C0-869A-4B110581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5A9C5-614C-4A37-85B3-F6A7F271D465}"/>
              </a:ext>
            </a:extLst>
          </p:cNvPr>
          <p:cNvSpPr txBox="1"/>
          <p:nvPr/>
        </p:nvSpPr>
        <p:spPr>
          <a:xfrm>
            <a:off x="402336" y="6171685"/>
            <a:ext cx="1213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Юлдашев А.В</a:t>
            </a:r>
          </a:p>
        </p:txBody>
      </p:sp>
    </p:spTree>
    <p:extLst>
      <p:ext uri="{BB962C8B-B14F-4D97-AF65-F5344CB8AC3E}">
        <p14:creationId xmlns:p14="http://schemas.microsoft.com/office/powerpoint/2010/main" val="665541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5204"/>
            <a:ext cx="3462729" cy="10964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21" y="5345398"/>
            <a:ext cx="2309465" cy="10762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15" y="5345398"/>
            <a:ext cx="3310339" cy="1056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1652" t="31660" r="31826" b="34938"/>
          <a:stretch/>
        </p:blipFill>
        <p:spPr>
          <a:xfrm>
            <a:off x="3710524" y="5325204"/>
            <a:ext cx="2141302" cy="110104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8DF990F-1EE6-4DDD-993D-6955E9C4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777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000" r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D200312-5066-4205-9DA2-565BB7C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287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8CF1D-3B53-4289-87D7-2EA530F69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7333" cy="38324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B51855-7620-4AAF-B553-B8FBF8C61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6" y="2805424"/>
            <a:ext cx="6552650" cy="404904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78CE8F-CFFE-4CE3-A8C9-AEB561C7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364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ECA6AA5-33E7-484C-8243-85D2F68E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014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7000" t="3000" r="1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9922" y="111123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Желая того или нет, мы воспринимаем массу информации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4C4D69-B07C-4EE6-AC6E-78B43C2F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337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A23D5B-C8DD-463C-8F5A-3F02B8488769}"/>
              </a:ext>
            </a:extLst>
          </p:cNvPr>
          <p:cNvSpPr/>
          <p:nvPr/>
        </p:nvSpPr>
        <p:spPr>
          <a:xfrm>
            <a:off x="1251756" y="1978291"/>
            <a:ext cx="102448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Внешняя реклама попала  в жесткую конкуренцию в информационной среде человека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1602C3-5663-4B34-B7DB-0AC933EE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017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0" y="36172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Глобальные изменения визуальной среды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4" y="1752600"/>
            <a:ext cx="5764625" cy="3792516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31F7A27-9A9C-4FD5-A0D2-DECEEB3B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227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612877-5C1D-4BD8-A08A-1045EB17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0070DA-FF29-4FB1-83CE-3B3417206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" y="-968188"/>
            <a:ext cx="12102353" cy="831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74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60BEF9-0918-461C-B1FE-1C5CB9CE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084EDF-693E-4A46-81C6-6FE0CD13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7"/>
          <a:stretch/>
        </p:blipFill>
        <p:spPr>
          <a:xfrm>
            <a:off x="1" y="7327"/>
            <a:ext cx="6096000" cy="37608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FC5FF8-8AD0-4518-85AE-D6074A897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19990" cy="37681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9AA3DB-6A76-4D76-9160-F494A12EF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29" t="27592" r="32292" b="20927"/>
          <a:stretch/>
        </p:blipFill>
        <p:spPr>
          <a:xfrm>
            <a:off x="853020" y="3775494"/>
            <a:ext cx="5053894" cy="30751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5E9874-4B79-42C4-B48D-3C80B6324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2" y="3768166"/>
            <a:ext cx="3924298" cy="31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21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2A2866-9D71-40D6-A01E-8C78676C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56" y="0"/>
            <a:ext cx="457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49169D-D43B-4D50-A2BB-FEAF47006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41" y="1"/>
            <a:ext cx="457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413B65-BD61-4CC7-8F09-B81D781F7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82" y="-1"/>
            <a:ext cx="5484452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E61EC2A-4C47-4DD1-94E0-6F0D0A59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73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035C088-87EB-4AD8-8D78-067DF44B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7CCBE9-BA1A-4510-B3B2-4026DCA0FA48}"/>
              </a:ext>
            </a:extLst>
          </p:cNvPr>
          <p:cNvSpPr txBox="1"/>
          <p:nvPr/>
        </p:nvSpPr>
        <p:spPr>
          <a:xfrm>
            <a:off x="3217762" y="16088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262F4-2A58-4F98-A9AF-593FF9752DFA}"/>
              </a:ext>
            </a:extLst>
          </p:cNvPr>
          <p:cNvSpPr txBox="1"/>
          <p:nvPr/>
        </p:nvSpPr>
        <p:spPr>
          <a:xfrm>
            <a:off x="838200" y="818284"/>
            <a:ext cx="1064870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Все понимают, что нужны перемены.</a:t>
            </a:r>
          </a:p>
          <a:p>
            <a:pPr algn="ctr"/>
            <a:endParaRPr lang="ru-RU" sz="4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  <a:t>Почему перемены?</a:t>
            </a:r>
          </a:p>
          <a:p>
            <a:pPr marL="0" indent="0" algn="ctr">
              <a:buNone/>
            </a:pPr>
            <a:endParaRPr lang="ru-RU" sz="4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Почему кардинально и почему неизбежны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?</a:t>
            </a: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68542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D32D342-B515-421F-9D4D-D6280DCD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058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524DE2-33BE-4769-B6F9-EF25F1F4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r="5461"/>
          <a:stretch/>
        </p:blipFill>
        <p:spPr>
          <a:xfrm>
            <a:off x="-361245" y="0"/>
            <a:ext cx="4291023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CD13D8-642E-4C5A-9ADD-77C5934EE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r="25308"/>
          <a:stretch/>
        </p:blipFill>
        <p:spPr>
          <a:xfrm>
            <a:off x="3251199" y="0"/>
            <a:ext cx="488808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6D26B7-70DF-479E-A62F-5B3CFCCF4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0A98737-D4AB-4F46-BEA4-51DCEF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789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F2168B-EFB1-4757-AFCF-6689775B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0108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5A3A10-FFB4-4440-B640-AFBEF1512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39624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C9F515-4208-4C9B-9237-7BCCA1C1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E10800-E05E-4DE9-A0F5-4B69BBFC1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08" y="0"/>
            <a:ext cx="4179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7FB53D-0384-4471-91FF-D0A1E15B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09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7CEE23-6B0D-4780-9651-6D525861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811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326087-E4F0-4C4B-A647-6BE538732FE7}"/>
              </a:ext>
            </a:extLst>
          </p:cNvPr>
          <p:cNvSpPr/>
          <p:nvPr/>
        </p:nvSpPr>
        <p:spPr>
          <a:xfrm>
            <a:off x="1838648" y="1813961"/>
            <a:ext cx="8992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Bookman Old Style" pitchFamily="18" charset="0"/>
              </a:rPr>
              <a:t>Реклама попадает в жесткую конкуренцию в визуальной  среде человека</a:t>
            </a:r>
            <a:endParaRPr lang="ru-RU" sz="4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3052D4A-140B-47FE-A91E-A0ABED01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990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326087-E4F0-4C4B-A647-6BE538732FE7}"/>
              </a:ext>
            </a:extLst>
          </p:cNvPr>
          <p:cNvSpPr/>
          <p:nvPr/>
        </p:nvSpPr>
        <p:spPr>
          <a:xfrm>
            <a:off x="1544870" y="1653735"/>
            <a:ext cx="9608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Bookman Old Style" pitchFamily="18" charset="0"/>
              </a:rPr>
              <a:t>Глобальные изменения в архитектурном облике городов</a:t>
            </a:r>
            <a:endParaRPr lang="ru-RU" sz="4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AEDDE9-AA5C-4C52-9801-1B71D8436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2" r="-760" b="34240"/>
          <a:stretch/>
        </p:blipFill>
        <p:spPr>
          <a:xfrm>
            <a:off x="1997378" y="4334559"/>
            <a:ext cx="8703680" cy="202179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F50BD2B-9FA1-40CA-82B7-3B046A23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799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2AA878F-FA9C-4D94-AC08-98F2AF793E2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701" y="0"/>
            <a:ext cx="14039461" cy="7048500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C15BD8-075B-436A-A8A8-B4AA40A0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852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0D6FA-CAD9-48E2-964A-B52F46D2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C762D5-B7AB-4DA5-9D56-479138068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-12713"/>
            <a:ext cx="6184900" cy="34797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91856C-F6FC-4712-A795-AB8211B3A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412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BEFA61-659C-44C4-8C27-133B37A07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3441289"/>
            <a:ext cx="6184900" cy="34412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078845-D81E-45E9-8DE2-28E500247C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6"/>
          <a:stretch/>
        </p:blipFill>
        <p:spPr>
          <a:xfrm>
            <a:off x="6096000" y="3441288"/>
            <a:ext cx="6096000" cy="34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96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54F3FA-90AB-420C-8854-F545DCB9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895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A9AAB-FBDF-473A-B1FB-BFE53ADE90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1" b="16941"/>
          <a:stretch/>
        </p:blipFill>
        <p:spPr>
          <a:xfrm>
            <a:off x="0" y="-648182"/>
            <a:ext cx="12192000" cy="796869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B363DA-F532-4F89-91BA-99A339F0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761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Ташкент библиотека">
            <a:extLst>
              <a:ext uri="{FF2B5EF4-FFF2-40B4-BE49-F238E27FC236}">
                <a16:creationId xmlns:a16="http://schemas.microsoft.com/office/drawing/2014/main" id="{8668158C-D242-4E56-B8EC-5DC147BCB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31"/>
          <a:stretch/>
        </p:blipFill>
        <p:spPr bwMode="auto">
          <a:xfrm>
            <a:off x="0" y="8019"/>
            <a:ext cx="12192000" cy="68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A668D1-A500-4D04-AB82-1F01E01D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990E94-9CA9-4F8E-8692-DBAF1BD7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357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B038605-9AF2-4115-8507-61634A30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8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9CFDBD-BDAC-41FF-A44B-24706297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475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95514" y="1719171"/>
            <a:ext cx="96086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Таким образом,</a:t>
            </a:r>
            <a:b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Наружная реклама попадает в жесткую конкуренцию и в архитектурной среде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EE2A7A1-2672-4BCC-A680-D74257555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56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91652" y="1782298"/>
            <a:ext cx="96086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Извечный вопрос реклама</a:t>
            </a:r>
          </a:p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или архитектура города. Однозначно будет решаться не в пользу рекламы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26516D-CE25-43A6-8AE8-025589C5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79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0140" y="1782043"/>
            <a:ext cx="96086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Количество бизнес структур растет, а количество площадей рекламных конструкций будет только сокращаться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1A718E7-1C19-4D64-973A-D94B6E15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91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96455" y="1730482"/>
            <a:ext cx="9608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Объективный выход один: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  <a:p>
            <a:pPr algn="ctr"/>
            <a:r>
              <a:rPr lang="ru-RU" sz="4800" dirty="0">
                <a:solidFill>
                  <a:srgbClr val="FF0000"/>
                </a:solidFill>
                <a:latin typeface="Bookman Old Style" pitchFamily="18" charset="0"/>
              </a:rPr>
              <a:t>Реклама должна интенсивно меняться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1F7E39A-508B-46F1-81A5-851FFA95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304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2180" y="1947440"/>
            <a:ext cx="9608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solidFill>
                  <a:srgbClr val="FF0000"/>
                </a:solidFill>
                <a:latin typeface="Bookman Old Style" pitchFamily="18" charset="0"/>
              </a:rPr>
              <a:t>Технологические инновации!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37678AD-6EE7-4FB4-8A94-BFFBE698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832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1600" y="68886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571" y="274638"/>
            <a:ext cx="8229600" cy="582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Призматроны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143000"/>
            <a:ext cx="7010400" cy="5715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DDE8B4-D813-4C46-B4E2-A5F6382E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14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08FD88-5E5F-4ED1-A0B0-56AA2FB1BD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" b="17894"/>
          <a:stretch/>
        </p:blipFill>
        <p:spPr>
          <a:xfrm>
            <a:off x="-144684" y="-682906"/>
            <a:ext cx="12481367" cy="785822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4E643C-E57E-42E3-9682-E793DC3F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667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77448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857" y="247481"/>
            <a:ext cx="8229600" cy="654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Скроллеры</a:t>
            </a:r>
          </a:p>
        </p:txBody>
      </p:sp>
      <p:pic>
        <p:nvPicPr>
          <p:cNvPr id="4" name="Picture 3" descr="G:\Erevan\Present gpg\bsk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7143" y="1345759"/>
            <a:ext cx="4392612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83" y="4141893"/>
            <a:ext cx="4291260" cy="2622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1154513"/>
            <a:ext cx="3996924" cy="2904431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7BDA6-46DF-45DE-95D6-6D893477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405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0628" y="58056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257" y="228089"/>
            <a:ext cx="8229600" cy="654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Светодиодные экраны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6042815-EFE8-4097-ACE8-4FF991CD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38" y="1363579"/>
            <a:ext cx="5717832" cy="38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F26E55-FDE4-4DED-8442-8E31915B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1F6171-096F-4C3E-A80E-85B33438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4" y="2445726"/>
            <a:ext cx="5898662" cy="37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93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0628" y="58056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228089"/>
            <a:ext cx="8229600" cy="654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панель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4" y="1222205"/>
            <a:ext cx="7518401" cy="500737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48D983-9FF3-46B2-BD5C-A59A17216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915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4365" y="29822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658" y="199855"/>
            <a:ext cx="8229600" cy="654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Билборд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9" y="1319847"/>
            <a:ext cx="5582559" cy="4722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0" y="2064828"/>
            <a:ext cx="5054154" cy="323288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28EACB-1F5F-43DA-9F2F-FBD74B1B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081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4365" y="29822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114" y="199855"/>
            <a:ext cx="8229600" cy="654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Остановочный комплекс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DEB5E6-6E35-407F-8D84-4CFAB1E45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0" y="1331687"/>
            <a:ext cx="5129752" cy="342355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B815D6-7888-4099-868A-2D0A2C97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44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06B88C-0664-4237-AF42-0CB1802AF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39833"/>
            <a:ext cx="5498029" cy="357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4584" r="10934" b="12500"/>
          <a:stretch/>
        </p:blipFill>
        <p:spPr>
          <a:xfrm>
            <a:off x="0" y="0"/>
            <a:ext cx="6196263" cy="2478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250" t="12501" b="15316"/>
          <a:stretch/>
        </p:blipFill>
        <p:spPr>
          <a:xfrm>
            <a:off x="6196263" y="-1"/>
            <a:ext cx="5995737" cy="24785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8131" y="3313288"/>
            <a:ext cx="6431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</a:rPr>
              <a:t>Социальные инновации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19ABB0-9B50-4DF4-9DA3-6E749313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03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36172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228" y="170486"/>
            <a:ext cx="8229600" cy="7254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Автобусные остановки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02" y="1197318"/>
            <a:ext cx="4728403" cy="2721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02" y="3919278"/>
            <a:ext cx="4728403" cy="282331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50757F-469B-45A4-9364-37AB9A29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46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9BA32B-2742-4AA9-8C71-A824F01C3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1" y="1907655"/>
            <a:ext cx="5210803" cy="34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01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36172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228" y="170486"/>
            <a:ext cx="8229600" cy="7254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Автобусные остановки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50757F-469B-45A4-9364-37AB9A29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52E5C6-B1E0-4E33-AED9-22E4B2072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7236" r="4610" b="9462"/>
          <a:stretch/>
        </p:blipFill>
        <p:spPr>
          <a:xfrm>
            <a:off x="157073" y="1164602"/>
            <a:ext cx="4973727" cy="32889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FDCC43-6C0B-48E1-AEFC-6252ABFB1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9071" r="6604" b="7464"/>
          <a:stretch/>
        </p:blipFill>
        <p:spPr>
          <a:xfrm>
            <a:off x="6096000" y="2673634"/>
            <a:ext cx="5433517" cy="36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4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36172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-127001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Многофункциональные рекламные тумбы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5" y="2124129"/>
            <a:ext cx="6866845" cy="29730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12" y="2124128"/>
            <a:ext cx="3828886" cy="297301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471A80-6B9F-4E79-B12D-43BF6627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582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36172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599" y="206205"/>
            <a:ext cx="8229600" cy="6540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Уличные киоски</a:t>
            </a:r>
          </a:p>
        </p:txBody>
      </p:sp>
      <p:pic>
        <p:nvPicPr>
          <p:cNvPr id="38915" name="Picture 3" descr="\\192.168.0.100\Transit\общая транзитная\Коммерческий отдел\PRESENTATION JCD panels\Конструкции\Киоски\DSC03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2" y="4050054"/>
            <a:ext cx="3573463" cy="26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\\192.168.0.100\Transit\общая транзитная\Коммерческий отдел\PRESENTATION JCD panels\Конструкции\Киоски\DSC05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93" y="2007735"/>
            <a:ext cx="48958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\\192.168.0.100\Transit\общая транзитная\Коммерческий отдел\PRESENTATION JCD panels\Конструкции\Киоски\DSC035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2" y="1200321"/>
            <a:ext cx="357346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43170E-E839-46BC-8945-F813DAF0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61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10D41F-4920-4C08-AE70-CF54F4F8D8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 b="17787"/>
          <a:stretch/>
        </p:blipFill>
        <p:spPr>
          <a:xfrm>
            <a:off x="0" y="-578735"/>
            <a:ext cx="12192000" cy="760298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B338120-3A84-4DC5-9F8D-5FC9AF49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631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77448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058" y="247481"/>
            <a:ext cx="8229600" cy="6540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Уличные туалеты</a:t>
            </a:r>
          </a:p>
        </p:txBody>
      </p:sp>
      <p:pic>
        <p:nvPicPr>
          <p:cNvPr id="80900" name="Picture 2" descr="\\192.168.0.100\Transit\общая транзитная\Отабек\Projects\Projects innovate\15 уличная мебель\USL-Waterford-pill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958" y="1241597"/>
            <a:ext cx="3387725" cy="451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02" name="Picture 4" descr="\\192.168.0.100\Transit\общая транзитная\Отабек\Projects\Projects innovate\15 уличная мебель\site_dapc_pill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011" y="3926059"/>
            <a:ext cx="403225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01" name="Picture 3" descr="\\192.168.0.100\Transit\общая транзитная\Отабек\Projects\Projects innovate\15 уличная мебель\site_dapc_co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55" y="1241597"/>
            <a:ext cx="4100512" cy="27860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44D5699-2D09-47BC-AE89-8B5C3D01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684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77448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" y="247481"/>
            <a:ext cx="8229600" cy="6540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Уличные скамейки и урны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4" y="2803565"/>
            <a:ext cx="5711080" cy="356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5" y="1557081"/>
            <a:ext cx="5275944" cy="348798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DC9EE-D053-4D15-842D-A8783CFA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017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77448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200" y="274639"/>
            <a:ext cx="8229600" cy="796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Флагштоки и указатели</a:t>
            </a:r>
          </a:p>
        </p:txBody>
      </p:sp>
      <p:pic>
        <p:nvPicPr>
          <p:cNvPr id="6146" name="Picture 2" descr="Картинки по запросу указатели ташкент">
            <a:extLst>
              <a:ext uri="{FF2B5EF4-FFF2-40B4-BE49-F238E27FC236}">
                <a16:creationId xmlns:a16="http://schemas.microsoft.com/office/drawing/2014/main" id="{196D41AB-FF84-456D-9EA3-C49E4C76B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5570"/>
            <a:ext cx="5442786" cy="408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DAF93-D52F-4ECF-AC09-062B1F22E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714499"/>
            <a:ext cx="5393156" cy="359543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F2AC88E-CAFF-4675-8F07-27B616C1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15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77448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019" y="247481"/>
            <a:ext cx="8229600" cy="6540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MUPI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1621517"/>
            <a:ext cx="5325803" cy="2994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59" y="1241597"/>
            <a:ext cx="4572227" cy="2570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58" y="3982015"/>
            <a:ext cx="4572227" cy="2767128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288BD0-B33F-4178-BDF2-DDEA036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609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62333" y="2572044"/>
            <a:ext cx="9460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Креативные инновации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43A4A51-4225-4D7A-A1B0-EE31D617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107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8D5FA-93F4-48C6-8346-855C14E74C5A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1CD4BD-5896-4EAC-BFF7-86EB04E78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89" y="-636607"/>
            <a:ext cx="12724434" cy="839271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0D0ECBD-7525-4029-A262-1E616B56B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612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1BF5E-C11E-48F9-99B7-90CA665262AC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DDF735-1BB1-454B-90CC-8858330D6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4" b="8348"/>
          <a:stretch/>
        </p:blipFill>
        <p:spPr>
          <a:xfrm>
            <a:off x="-270076" y="-4082933"/>
            <a:ext cx="12732151" cy="1164432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8BE9B2-0CAD-48FE-8989-A34CCB70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951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BA8EC-8FBD-4EEA-96AA-6C9CE935C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11" y="-83983"/>
            <a:ext cx="14051929" cy="702596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7217A46-66D8-41AD-844A-0774052D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50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2F6F6F-C99A-4682-B21E-E9E4531B6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90" y="-960700"/>
            <a:ext cx="12627980" cy="841865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C135BE-901A-4B0C-8242-647755317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330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creative outdoor advertising">
            <a:extLst>
              <a:ext uri="{FF2B5EF4-FFF2-40B4-BE49-F238E27FC236}">
                <a16:creationId xmlns:a16="http://schemas.microsoft.com/office/drawing/2014/main" id="{83581986-0F7C-4D0B-80F9-570B638C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57" y="0"/>
            <a:ext cx="10274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0321E1-715E-4FBB-BCAE-2E00A67C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791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9652F1BB-4B13-4EEF-9FBC-28A87AF7C98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94" y="-625034"/>
            <a:ext cx="12377194" cy="8417343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9B1A648-25CB-45AE-BAD0-642D5EAE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79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91652" y="1855403"/>
            <a:ext cx="96086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Bookman Old Style" pitchFamily="18" charset="0"/>
              </a:rPr>
              <a:t>Позвольте представить примеры инновационной рекламы!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37678AD-6EE7-4FB4-8A94-BFFBE698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B0090-930B-42C6-BE7E-C5122DE62403}"/>
              </a:ext>
            </a:extLst>
          </p:cNvPr>
          <p:cNvSpPr txBox="1"/>
          <p:nvPr/>
        </p:nvSpPr>
        <p:spPr>
          <a:xfrm>
            <a:off x="10324618" y="6215097"/>
            <a:ext cx="76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Ролик</a:t>
            </a:r>
          </a:p>
        </p:txBody>
      </p:sp>
    </p:spTree>
    <p:extLst>
      <p:ext uri="{BB962C8B-B14F-4D97-AF65-F5344CB8AC3E}">
        <p14:creationId xmlns:p14="http://schemas.microsoft.com/office/powerpoint/2010/main" val="2224393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7C4426-98D9-4F08-BE6D-065CF9119076}"/>
              </a:ext>
            </a:extLst>
          </p:cNvPr>
          <p:cNvSpPr/>
          <p:nvPr/>
        </p:nvSpPr>
        <p:spPr>
          <a:xfrm>
            <a:off x="1480964" y="2058827"/>
            <a:ext cx="96086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Bookman Old Style" panose="02050604050505020204" pitchFamily="18" charset="0"/>
              </a:rPr>
              <a:t>Нужна</a:t>
            </a:r>
            <a:r>
              <a:rPr lang="ru-RU" sz="6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инновационная система регулирования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AE8066-CFAA-41AA-89A5-8F1E02F1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53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8200" y="908706"/>
            <a:ext cx="1050295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Почему необходимо изменения законов? </a:t>
            </a:r>
          </a:p>
          <a:p>
            <a:pPr algn="ctr"/>
            <a:r>
              <a:rPr lang="ru-RU" sz="4800" dirty="0">
                <a:solidFill>
                  <a:srgbClr val="FF0000"/>
                </a:solidFill>
                <a:latin typeface="Bookman Old Style" pitchFamily="18" charset="0"/>
              </a:rPr>
              <a:t>«О рекламе»</a:t>
            </a:r>
          </a:p>
          <a:p>
            <a:pPr algn="ctr"/>
            <a:endParaRPr lang="ru-RU" sz="4800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4800" dirty="0">
                <a:solidFill>
                  <a:srgbClr val="FF0000"/>
                </a:solidFill>
                <a:latin typeface="Bookman Old Style" pitchFamily="18" charset="0"/>
              </a:rPr>
              <a:t>Нужны законы перемены и развития</a:t>
            </a:r>
          </a:p>
          <a:p>
            <a:pPr algn="ctr"/>
            <a:endParaRPr lang="ru-RU" sz="4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BD3C55-851B-48FD-AF4E-AAAAFE7A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530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47693" y="1388013"/>
            <a:ext cx="100492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Посмотрите любой закон </a:t>
            </a:r>
          </a:p>
          <a:p>
            <a:pPr algn="ctr"/>
            <a:r>
              <a:rPr lang="ru-RU" sz="4800" dirty="0">
                <a:solidFill>
                  <a:srgbClr val="FF0000"/>
                </a:solidFill>
                <a:latin typeface="Bookman Old Style" pitchFamily="18" charset="0"/>
              </a:rPr>
              <a:t>«О рекламе»</a:t>
            </a:r>
          </a:p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Явное преобладание ограничительных мер перед мотивационными мерами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BD3C55-851B-48FD-AF4E-AAAAFE7A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019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90324F-CA08-4472-850F-A98BB16929D0}"/>
              </a:ext>
            </a:extLst>
          </p:cNvPr>
          <p:cNvSpPr/>
          <p:nvPr/>
        </p:nvSpPr>
        <p:spPr>
          <a:xfrm>
            <a:off x="1936652" y="1166842"/>
            <a:ext cx="8574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Юридическая легализация</a:t>
            </a:r>
          </a:p>
          <a:p>
            <a:pPr algn="ctr"/>
            <a:endParaRPr lang="ru-RU" sz="48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рекламы создает основы</a:t>
            </a:r>
          </a:p>
          <a:p>
            <a:pPr algn="ctr"/>
            <a:endParaRPr lang="ru-RU" sz="48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долгосрочных инвестиций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B8EC7AB-2D9F-45C4-90D9-FE2ABE22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91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90324F-CA08-4472-850F-A98BB16929D0}"/>
              </a:ext>
            </a:extLst>
          </p:cNvPr>
          <p:cNvSpPr/>
          <p:nvPr/>
        </p:nvSpPr>
        <p:spPr>
          <a:xfrm>
            <a:off x="1326584" y="1799998"/>
            <a:ext cx="9253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Сохранения прав владельцев как основа создания условий инноваций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79370AD-37C8-47B1-AE3E-BDC5C24B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764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1F3998-B82B-424F-8E49-1A092C004D95}"/>
              </a:ext>
            </a:extLst>
          </p:cNvPr>
          <p:cNvSpPr/>
          <p:nvPr/>
        </p:nvSpPr>
        <p:spPr>
          <a:xfrm>
            <a:off x="1580738" y="1401148"/>
            <a:ext cx="8728045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Государство должно создать </a:t>
            </a:r>
          </a:p>
          <a:p>
            <a:pPr algn="ctr"/>
            <a:endParaRPr lang="ru-RU" sz="4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экономические мотивации</a:t>
            </a:r>
          </a:p>
          <a:p>
            <a:pPr algn="ctr"/>
            <a:endParaRPr lang="ru-RU" sz="4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реформ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  <a:p>
            <a:pPr algn="ctr"/>
            <a:endParaRPr lang="ru-RU" sz="4800" dirty="0">
              <a:latin typeface="Bookman Old Style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FDF355-4AE2-43F8-A494-CFFEBB41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046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1F3998-B82B-424F-8E49-1A092C004D95}"/>
              </a:ext>
            </a:extLst>
          </p:cNvPr>
          <p:cNvSpPr/>
          <p:nvPr/>
        </p:nvSpPr>
        <p:spPr>
          <a:xfrm>
            <a:off x="809397" y="1624152"/>
            <a:ext cx="9608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Внедрение рейтинга</a:t>
            </a:r>
          </a:p>
          <a:p>
            <a:pPr algn="ctr"/>
            <a:endParaRPr lang="ru-RU" sz="48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социальной активности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E76BAD6-10D2-4026-8D30-6DE6B715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942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1F3998-B82B-424F-8E49-1A092C004D95}"/>
              </a:ext>
            </a:extLst>
          </p:cNvPr>
          <p:cNvSpPr/>
          <p:nvPr/>
        </p:nvSpPr>
        <p:spPr>
          <a:xfrm>
            <a:off x="1407007" y="1062880"/>
            <a:ext cx="96086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Создание фактической дистанции между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  <a:p>
            <a:pPr algn="ctr"/>
            <a:r>
              <a:rPr lang="ru-RU" sz="4800" dirty="0">
                <a:latin typeface="Bookman Old Style" pitchFamily="18" charset="0"/>
              </a:rPr>
              <a:t> 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законной и</a:t>
            </a:r>
            <a:r>
              <a:rPr lang="ru-RU" sz="4800" dirty="0">
                <a:latin typeface="Bookman Old Style" pitchFamily="18" charset="0"/>
              </a:rPr>
              <a:t> </a:t>
            </a:r>
            <a:r>
              <a:rPr lang="ru-RU" sz="4800" dirty="0">
                <a:solidFill>
                  <a:srgbClr val="FF0000"/>
                </a:solidFill>
                <a:latin typeface="Bookman Old Style" pitchFamily="18" charset="0"/>
              </a:rPr>
              <a:t>не законной</a:t>
            </a:r>
          </a:p>
          <a:p>
            <a:pPr algn="ctr"/>
            <a:endParaRPr lang="ru-RU" sz="4800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48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рекламой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  <a:p>
            <a:pPr algn="ctr"/>
            <a:endParaRPr lang="ru-RU" sz="4800" dirty="0">
              <a:latin typeface="Bookman Old Style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6FBB87-F3D8-431E-A34F-9EEDA4E5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883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47CBAA-D17B-482C-A8CF-898D8670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111C35-5FC8-4969-BF26-54D65AB48157}"/>
              </a:ext>
            </a:extLst>
          </p:cNvPr>
          <p:cNvSpPr/>
          <p:nvPr/>
        </p:nvSpPr>
        <p:spPr>
          <a:xfrm>
            <a:off x="1365504" y="1152823"/>
            <a:ext cx="946099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  <a:t>Регулирование рынка </a:t>
            </a:r>
          </a:p>
          <a:p>
            <a:pPr algn="ctr"/>
            <a:endParaRPr lang="ru-RU" sz="4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Первичность экономических методов регулирования</a:t>
            </a:r>
          </a:p>
          <a:p>
            <a:pPr marL="685800" indent="-685800" algn="ctr">
              <a:buFont typeface="Wingdings" panose="05000000000000000000" pitchFamily="2" charset="2"/>
              <a:buChar char="ü"/>
            </a:pPr>
            <a:endParaRPr lang="ru-RU" sz="32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Создание системы профессионального консультирования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  <a:p>
            <a:pPr algn="ctr"/>
            <a:endParaRPr lang="ru-RU" sz="4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77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7B5357AA-A0B4-4C9C-A420-1472A814541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3" r="594" b="266"/>
          <a:stretch/>
        </p:blipFill>
        <p:spPr>
          <a:xfrm>
            <a:off x="0" y="-1"/>
            <a:ext cx="12271960" cy="7430947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36258F5-A0CD-4E47-8F5E-6523852A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799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1F3998-B82B-424F-8E49-1A092C004D95}"/>
              </a:ext>
            </a:extLst>
          </p:cNvPr>
          <p:cNvSpPr/>
          <p:nvPr/>
        </p:nvSpPr>
        <p:spPr>
          <a:xfrm>
            <a:off x="1413802" y="866101"/>
            <a:ext cx="918057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Цифровизация процесса</a:t>
            </a:r>
          </a:p>
          <a:p>
            <a:pPr algn="ctr"/>
            <a:endParaRPr lang="ru-RU" sz="48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информационного обмена</a:t>
            </a:r>
          </a:p>
          <a:p>
            <a:pPr algn="ctr"/>
            <a:endParaRPr lang="ru-RU" sz="48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участников рынка с</a:t>
            </a:r>
          </a:p>
          <a:p>
            <a:pPr algn="ctr"/>
            <a:endParaRPr lang="ru-RU" sz="48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dirty="0">
                <a:latin typeface="Bookman Old Style" pitchFamily="18" charset="0"/>
              </a:rPr>
              <a:t> </a:t>
            </a:r>
            <a:r>
              <a:rPr lang="ru-RU" sz="4800" dirty="0">
                <a:solidFill>
                  <a:srgbClr val="FF0000"/>
                </a:solidFill>
                <a:latin typeface="Bookman Old Style" pitchFamily="18" charset="0"/>
              </a:rPr>
              <a:t>регулятором</a:t>
            </a:r>
          </a:p>
          <a:p>
            <a:pPr algn="ctr"/>
            <a:endParaRPr lang="ru-RU" sz="4800" dirty="0">
              <a:latin typeface="Bookman Old Style" pitchFamily="18" charset="0"/>
            </a:endParaRPr>
          </a:p>
          <a:p>
            <a:pPr algn="ctr"/>
            <a:endParaRPr lang="ru-RU" sz="4800" dirty="0">
              <a:latin typeface="Bookman Old Style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876D76-F2A8-4E3E-A1A7-8C224C6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62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CBB251-F64F-4235-9D5C-E9586665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650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19300" y="4229101"/>
            <a:ext cx="8229600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2FA88D-9D19-4067-9CEA-55C4AA558F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" b="18068"/>
          <a:stretch/>
        </p:blipFill>
        <p:spPr>
          <a:xfrm>
            <a:off x="0" y="-1"/>
            <a:ext cx="12320954" cy="760139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A629A5B-D9ED-4226-9BD9-F4F1FF82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7FF-C599-4A5C-868F-88E6683AACE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58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9000" t="-12000" r="18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0" y="36172"/>
            <a:ext cx="8273143" cy="994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Реальные изменения информационной среды человека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CA68DD7-6E44-4FD2-99A6-0C77B676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E169D-7D2E-4445-B7FB-FD747928F1F9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736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319</Words>
  <Application>Microsoft Office PowerPoint</Application>
  <PresentationFormat>Широкоэкранный</PresentationFormat>
  <Paragraphs>148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Arial</vt:lpstr>
      <vt:lpstr>Bookman Old Style</vt:lpstr>
      <vt:lpstr>Calibri</vt:lpstr>
      <vt:lpstr>Calibri Light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Призматроны</vt:lpstr>
      <vt:lpstr>Скроллеры</vt:lpstr>
      <vt:lpstr>Светодиодные экраны</vt:lpstr>
      <vt:lpstr>Цифровая панель</vt:lpstr>
      <vt:lpstr>Билборд </vt:lpstr>
      <vt:lpstr>Остановочный комплекс</vt:lpstr>
      <vt:lpstr>Презентация PowerPoint</vt:lpstr>
      <vt:lpstr>Автобусные остановки</vt:lpstr>
      <vt:lpstr>Автобусные остановки</vt:lpstr>
      <vt:lpstr>Многофункциональные рекламные тумбы</vt:lpstr>
      <vt:lpstr>Уличные киоски</vt:lpstr>
      <vt:lpstr>Уличные туалеты</vt:lpstr>
      <vt:lpstr>Уличные скамейки и урны</vt:lpstr>
      <vt:lpstr>Флагштоки и указатели</vt:lpstr>
      <vt:lpstr>MUPI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Сабина Ташбаева</dc:creator>
  <cp:lastModifiedBy>Сабина</cp:lastModifiedBy>
  <cp:revision>108</cp:revision>
  <cp:lastPrinted>2023-02-03T12:38:14Z</cp:lastPrinted>
  <dcterms:created xsi:type="dcterms:W3CDTF">2017-09-25T11:13:16Z</dcterms:created>
  <dcterms:modified xsi:type="dcterms:W3CDTF">2023-02-13T10:37:08Z</dcterms:modified>
</cp:coreProperties>
</file>