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85" r:id="rId4"/>
    <p:sldId id="286" r:id="rId5"/>
    <p:sldId id="283" r:id="rId6"/>
    <p:sldId id="284" r:id="rId7"/>
  </p:sldIdLst>
  <p:sldSz cx="24384000" cy="13716000"/>
  <p:notesSz cx="6797675" cy="987266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4941"/>
    <a:srgbClr val="FF6600"/>
    <a:srgbClr val="FC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4660"/>
  </p:normalViewPr>
  <p:slideViewPr>
    <p:cSldViewPr snapToGrid="0">
      <p:cViewPr varScale="1">
        <p:scale>
          <a:sx n="55" d="100"/>
          <a:sy n="55" d="100"/>
        </p:scale>
        <p:origin x="552" y="108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07950" y="739775"/>
            <a:ext cx="6581775" cy="3703638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06357" y="4689515"/>
            <a:ext cx="4984962" cy="444269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8682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1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Вид на пляж и море с песчаной дюны, покрытой травой"/>
          <p:cNvSpPr>
            <a:spLocks noGrp="1"/>
          </p:cNvSpPr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10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Вид на пляж и море с песчаной дюны, покрытой травой"/>
          <p:cNvSpPr>
            <a:spLocks noGrp="1"/>
          </p:cNvSpPr>
          <p:nvPr>
            <p:ph type="pic" idx="21"/>
          </p:nvPr>
        </p:nvSpPr>
        <p:spPr>
          <a:xfrm>
            <a:off x="3125966" y="-393700"/>
            <a:ext cx="18135605" cy="12090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2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2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Цапля, низко летящая над пляжем с коротким забором на переднем плане"/>
          <p:cNvSpPr>
            <a:spLocks noGrp="1"/>
          </p:cNvSpPr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3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Текст заголовка</a:t>
            </a:r>
          </a:p>
        </p:txBody>
      </p:sp>
      <p:sp>
        <p:nvSpPr>
          <p:cNvPr id="40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7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Песчаная тропа между двух холмов, ведущая к океану"/>
          <p:cNvSpPr>
            <a:spLocks noGrp="1"/>
          </p:cNvSpPr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66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7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 (3 шт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Песчаная тропа между двух холмов, ведущая к океану"/>
          <p:cNvSpPr>
            <a:spLocks noGrp="1"/>
          </p:cNvSpPr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84" name="Цапля, низко летящая над пляжем с коротким забором на переднем плане"/>
          <p:cNvSpPr>
            <a:spLocks noGrp="1"/>
          </p:cNvSpPr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85" name="Вид на пляж и море с песчаной дюны, покрытой травой"/>
          <p:cNvSpPr>
            <a:spLocks noGrp="1"/>
          </p:cNvSpPr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8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  <a:lvl2pPr marL="1025768" indent="-390768" algn="ctr">
              <a:spcBef>
                <a:spcPts val="0"/>
              </a:spcBef>
              <a:defRPr sz="3200" i="1"/>
            </a:lvl2pPr>
            <a:lvl3pPr marL="1660768" indent="-390768" algn="ctr">
              <a:spcBef>
                <a:spcPts val="0"/>
              </a:spcBef>
              <a:defRPr sz="3200" i="1"/>
            </a:lvl3pPr>
            <a:lvl4pPr marL="2295768" indent="-390768" algn="ctr">
              <a:spcBef>
                <a:spcPts val="0"/>
              </a:spcBef>
              <a:defRPr sz="3200" i="1"/>
            </a:lvl4pPr>
            <a:lvl5pPr marL="2930768" indent="-390768" algn="ctr">
              <a:spcBef>
                <a:spcPts val="0"/>
              </a:spcBef>
              <a:defRPr sz="3200" i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4" name="«Место ввода цитаты»."/>
          <p:cNvSpPr txBox="1">
            <a:spLocks noGrp="1"/>
          </p:cNvSpPr>
          <p:nvPr>
            <p:ph type="body" sz="quarter" idx="21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9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3761152" marR="0" indent="-586152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4396152" marR="0" indent="-586152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5031152" marR="0" indent="-586152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5666152" marR="0" indent="-586152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Монтажная область 1-100.jpg" descr="Монтажная область 1-100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927016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ИЗ"/>
          <p:cNvSpPr txBox="1"/>
          <p:nvPr/>
        </p:nvSpPr>
        <p:spPr>
          <a:xfrm>
            <a:off x="10960224" y="12269299"/>
            <a:ext cx="2760371" cy="6104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300">
                <a:solidFill>
                  <a:srgbClr val="FFFFFF"/>
                </a:solidFill>
                <a:latin typeface="Roboto-Thin"/>
                <a:ea typeface="Roboto-Thin"/>
                <a:cs typeface="Roboto-Thin"/>
                <a:sym typeface="Roboto-Thin"/>
              </a:defRPr>
            </a:lvl1pPr>
          </a:lstStyle>
          <a:p>
            <a:r>
              <a:rPr lang="en-US" dirty="0" smtClean="0"/>
              <a:t>kazan</a:t>
            </a:r>
            <a:r>
              <a:rPr dirty="0" smtClean="0"/>
              <a:t>.gkvr.ru </a:t>
            </a:r>
            <a:endParaRPr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065792" y="898825"/>
            <a:ext cx="124893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Проблемы развития </a:t>
            </a:r>
            <a:r>
              <a:rPr lang="ru-RU" sz="40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радио рекламы </a:t>
            </a:r>
            <a:r>
              <a:rPr lang="ru-RU" sz="4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 регионах. Казань</a:t>
            </a:r>
            <a:r>
              <a:rPr lang="ru-RU" sz="40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ru-RU" sz="4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41139" y="1720429"/>
            <a:ext cx="77861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Взаимодействие бизнеса и власти.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244409" y="9739535"/>
            <a:ext cx="1219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«МЕДИА1» — ведущая российская группа компаний, объединяющая динамично развивающиеся активы: телеканалы «МУЗ-ТВ», «Ю», «СОЛНЦЕ», оператора наружной рекламы Gallery и «Выбери Радио».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Монтажная область 2-100.jpg" descr="Монтажная область 2-100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ГК «ВЫБЕРИ РАДИО» В ПЕРМИ"/>
          <p:cNvSpPr txBox="1"/>
          <p:nvPr/>
        </p:nvSpPr>
        <p:spPr>
          <a:xfrm>
            <a:off x="1606629" y="1269433"/>
            <a:ext cx="10549363" cy="1010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5900">
                <a:solidFill>
                  <a:srgbClr val="E94941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r>
              <a:rPr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ГК «ВЫБЕРИ РАДИО» В </a:t>
            </a:r>
            <a:r>
              <a:rPr lang="ru-RU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КАЗАНИ</a:t>
            </a:r>
            <a:endParaRPr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4" name="6"/>
          <p:cNvSpPr txBox="1"/>
          <p:nvPr/>
        </p:nvSpPr>
        <p:spPr>
          <a:xfrm>
            <a:off x="5983513" y="2813771"/>
            <a:ext cx="1784795" cy="2564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0">
                <a:solidFill>
                  <a:srgbClr val="E94941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r>
              <a:rPr lang="ru-RU" dirty="0" smtClean="0"/>
              <a:t>5</a:t>
            </a:r>
            <a:endParaRPr dirty="0"/>
          </a:p>
        </p:txBody>
      </p:sp>
      <p:sp>
        <p:nvSpPr>
          <p:cNvPr id="125" name="609"/>
          <p:cNvSpPr txBox="1"/>
          <p:nvPr/>
        </p:nvSpPr>
        <p:spPr>
          <a:xfrm>
            <a:off x="15086014" y="2687038"/>
            <a:ext cx="4598384" cy="2564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0">
                <a:solidFill>
                  <a:srgbClr val="E94941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r>
              <a:rPr lang="en-US" dirty="0" smtClean="0">
                <a:solidFill>
                  <a:srgbClr val="FF0000"/>
                </a:solidFill>
              </a:rPr>
              <a:t>606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26" name="8"/>
          <p:cNvSpPr txBox="1"/>
          <p:nvPr/>
        </p:nvSpPr>
        <p:spPr>
          <a:xfrm>
            <a:off x="11881336" y="10351285"/>
            <a:ext cx="1784795" cy="2564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0">
                <a:solidFill>
                  <a:srgbClr val="E94941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r>
              <a:rPr lang="ru-RU" dirty="0" smtClean="0">
                <a:solidFill>
                  <a:srgbClr val="FF0000"/>
                </a:solidFill>
              </a:rPr>
              <a:t>7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27" name="10"/>
          <p:cNvSpPr txBox="1"/>
          <p:nvPr/>
        </p:nvSpPr>
        <p:spPr>
          <a:xfrm>
            <a:off x="13092255" y="10761313"/>
            <a:ext cx="3545931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2000">
                <a:solidFill>
                  <a:srgbClr val="E94941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r>
              <a:rPr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28" name="РАДИОСТАНЦИЙ"/>
          <p:cNvSpPr txBox="1"/>
          <p:nvPr/>
        </p:nvSpPr>
        <p:spPr>
          <a:xfrm>
            <a:off x="7859241" y="3965368"/>
            <a:ext cx="2957541" cy="57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>
                <a:solidFill>
                  <a:srgbClr val="4D4D4D"/>
                </a:solidFill>
                <a:latin typeface="Roboto-Light"/>
                <a:ea typeface="Roboto-Light"/>
                <a:cs typeface="Roboto-Light"/>
                <a:sym typeface="Roboto-Light"/>
              </a:defRPr>
            </a:lvl1pPr>
          </a:lstStyle>
          <a:p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РАДИОСТАНЦИЙ</a:t>
            </a:r>
          </a:p>
        </p:txBody>
      </p:sp>
      <p:sp>
        <p:nvSpPr>
          <p:cNvPr id="129" name="ТЫС.СЛУШАТЕЛЕЙ…"/>
          <p:cNvSpPr txBox="1"/>
          <p:nvPr/>
        </p:nvSpPr>
        <p:spPr>
          <a:xfrm>
            <a:off x="19571768" y="3495908"/>
            <a:ext cx="3228448" cy="105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100">
                <a:solidFill>
                  <a:srgbClr val="4D4D4D"/>
                </a:solidFill>
                <a:latin typeface="Roboto-Light"/>
                <a:ea typeface="Roboto-Light"/>
                <a:cs typeface="Roboto-Light"/>
                <a:sym typeface="Roboto-Light"/>
              </a:defRPr>
            </a:pPr>
            <a:r>
              <a:rPr sz="3100" dirty="0">
                <a:solidFill>
                  <a:srgbClr val="4D4D4D"/>
                </a:solidFill>
                <a:latin typeface="Calibri" panose="020F0502020204030204" pitchFamily="34" charset="0"/>
                <a:ea typeface="Roboto-Light"/>
                <a:cs typeface="Calibri" panose="020F0502020204030204" pitchFamily="34" charset="0"/>
                <a:sym typeface="Roboto-Light"/>
              </a:rPr>
              <a:t>ТЫС.СЛУШАТЕЛЕЙ</a:t>
            </a:r>
          </a:p>
          <a:p>
            <a:pPr>
              <a:defRPr sz="3100">
                <a:solidFill>
                  <a:srgbClr val="4D4D4D"/>
                </a:solidFill>
                <a:latin typeface="Roboto-Light"/>
                <a:ea typeface="Roboto-Light"/>
                <a:cs typeface="Roboto-Light"/>
                <a:sym typeface="Roboto-Light"/>
              </a:defRPr>
            </a:pPr>
            <a:r>
              <a:rPr sz="3100" dirty="0">
                <a:solidFill>
                  <a:srgbClr val="4D4D4D"/>
                </a:solidFill>
                <a:latin typeface="Calibri" panose="020F0502020204030204" pitchFamily="34" charset="0"/>
                <a:ea typeface="Roboto-Light"/>
                <a:cs typeface="Calibri" panose="020F0502020204030204" pitchFamily="34" charset="0"/>
                <a:sym typeface="Roboto-Light"/>
              </a:rPr>
              <a:t>КАЖДЫЙ МЕСЯЦ</a:t>
            </a:r>
          </a:p>
        </p:txBody>
      </p:sp>
      <p:sp>
        <p:nvSpPr>
          <p:cNvPr id="130" name="ЖИТЕЛЕЙ ПЕРМИ СЛУШАЮТ…"/>
          <p:cNvSpPr txBox="1"/>
          <p:nvPr/>
        </p:nvSpPr>
        <p:spPr>
          <a:xfrm>
            <a:off x="16101100" y="11207589"/>
            <a:ext cx="3747821" cy="105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100">
                <a:solidFill>
                  <a:srgbClr val="4D4D4D"/>
                </a:solidFill>
                <a:latin typeface="Roboto-Light"/>
                <a:ea typeface="Roboto-Light"/>
                <a:cs typeface="Roboto-Light"/>
                <a:sym typeface="Roboto-Light"/>
              </a:defRPr>
            </a:pPr>
            <a:r>
              <a:rPr lang="ru-RU" sz="3100" dirty="0">
                <a:solidFill>
                  <a:srgbClr val="4D4D4D"/>
                </a:solidFill>
                <a:latin typeface="Calibri" panose="020F0502020204030204" pitchFamily="34" charset="0"/>
                <a:ea typeface="Roboto-Light"/>
                <a:cs typeface="Calibri" panose="020F0502020204030204" pitchFamily="34" charset="0"/>
              </a:rPr>
              <a:t>КАЗАНЦЕВ </a:t>
            </a:r>
            <a:r>
              <a:rPr sz="3100" dirty="0">
                <a:solidFill>
                  <a:srgbClr val="4D4D4D"/>
                </a:solidFill>
                <a:latin typeface="Calibri" panose="020F0502020204030204" pitchFamily="34" charset="0"/>
                <a:ea typeface="Roboto-Light"/>
                <a:cs typeface="Calibri" panose="020F0502020204030204" pitchFamily="34" charset="0"/>
              </a:rPr>
              <a:t>СЛУШАЮТ</a:t>
            </a:r>
          </a:p>
          <a:p>
            <a:pPr>
              <a:defRPr sz="3100">
                <a:solidFill>
                  <a:srgbClr val="4D4D4D"/>
                </a:solidFill>
                <a:latin typeface="Roboto-Light"/>
                <a:ea typeface="Roboto-Light"/>
                <a:cs typeface="Roboto-Light"/>
                <a:sym typeface="Roboto-Light"/>
              </a:defRPr>
            </a:pPr>
            <a:r>
              <a:rPr sz="3100" dirty="0">
                <a:solidFill>
                  <a:srgbClr val="4D4D4D"/>
                </a:solidFill>
                <a:latin typeface="Calibri" panose="020F0502020204030204" pitchFamily="34" charset="0"/>
                <a:ea typeface="Roboto-Light"/>
                <a:cs typeface="Calibri" panose="020F0502020204030204" pitchFamily="34" charset="0"/>
              </a:rPr>
              <a:t>НАШИ СТАНЦИИ</a:t>
            </a:r>
            <a:r>
              <a:rPr sz="3100" dirty="0">
                <a:solidFill>
                  <a:srgbClr val="4D4D4D"/>
                </a:solidFill>
                <a:latin typeface="Calibri" panose="020F0502020204030204" pitchFamily="34" charset="0"/>
                <a:ea typeface="Roboto-Light"/>
                <a:cs typeface="Calibri" panose="020F0502020204030204" pitchFamily="34" charset="0"/>
                <a:sym typeface="Roboto Regular"/>
              </a:rPr>
              <a:t> </a:t>
            </a:r>
          </a:p>
        </p:txBody>
      </p:sp>
      <p:sp>
        <p:nvSpPr>
          <p:cNvPr id="131" name="ИЗ"/>
          <p:cNvSpPr txBox="1"/>
          <p:nvPr/>
        </p:nvSpPr>
        <p:spPr>
          <a:xfrm>
            <a:off x="13281025" y="11863170"/>
            <a:ext cx="770211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100">
                <a:solidFill>
                  <a:srgbClr val="4D4D4D"/>
                </a:solidFill>
                <a:latin typeface="Roboto-Light"/>
                <a:ea typeface="Roboto-Light"/>
                <a:cs typeface="Roboto-Light"/>
                <a:sym typeface="Roboto-Light"/>
              </a:defRPr>
            </a:lvl1pPr>
          </a:lstStyle>
          <a:p>
            <a:r>
              <a:rPr dirty="0"/>
              <a:t>ИЗ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05" t="16193" r="8921" b="15402"/>
          <a:stretch/>
        </p:blipFill>
        <p:spPr>
          <a:xfrm>
            <a:off x="6172201" y="5257800"/>
            <a:ext cx="1803144" cy="179070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76" t="25763" r="42250" b="23543"/>
          <a:stretch/>
        </p:blipFill>
        <p:spPr>
          <a:xfrm>
            <a:off x="5933851" y="6948709"/>
            <a:ext cx="1682436" cy="123825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59" t="20502" r="56016" b="22565"/>
          <a:stretch/>
        </p:blipFill>
        <p:spPr>
          <a:xfrm>
            <a:off x="6494330" y="8256408"/>
            <a:ext cx="1519618" cy="139065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22" t="24315" r="24148" b="24211"/>
          <a:stretch/>
        </p:blipFill>
        <p:spPr>
          <a:xfrm>
            <a:off x="6777842" y="9722768"/>
            <a:ext cx="1980931" cy="1257300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79" t="17758" r="-2429"/>
          <a:stretch/>
        </p:blipFill>
        <p:spPr>
          <a:xfrm>
            <a:off x="8587782" y="10588939"/>
            <a:ext cx="1275394" cy="2008831"/>
          </a:xfrm>
          <a:prstGeom prst="rect">
            <a:avLst/>
          </a:prstGeom>
        </p:spPr>
      </p:pic>
      <p:sp>
        <p:nvSpPr>
          <p:cNvPr id="18" name="*Источник: Mediascope; Radio Index Города, апрель 2021 - март 2022г., среди населения в возрасте 12 лет и старше. Daily Reach"/>
          <p:cNvSpPr txBox="1"/>
          <p:nvPr/>
        </p:nvSpPr>
        <p:spPr>
          <a:xfrm>
            <a:off x="458658" y="12916090"/>
            <a:ext cx="10781798" cy="3180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700">
                <a:latin typeface="Roboto-Light"/>
                <a:ea typeface="Roboto-Light"/>
                <a:cs typeface="Roboto-Light"/>
                <a:sym typeface="Roboto-Light"/>
              </a:defRPr>
            </a:lvl1pPr>
          </a:lstStyle>
          <a:p>
            <a:r>
              <a:rPr sz="1400" dirty="0">
                <a:solidFill>
                  <a:schemeClr val="bg1">
                    <a:lumMod val="65000"/>
                  </a:schemeClr>
                </a:solidFill>
              </a:rPr>
              <a:t>*Источник: Mediascope; Radio Index Города, </a:t>
            </a:r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</a:rPr>
              <a:t>июль</a:t>
            </a:r>
            <a:r>
              <a:rPr sz="1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sz="1400" dirty="0">
                <a:solidFill>
                  <a:schemeClr val="bg1">
                    <a:lumMod val="65000"/>
                  </a:schemeClr>
                </a:solidFill>
              </a:rPr>
              <a:t>2021 - </a:t>
            </a:r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</a:rPr>
              <a:t>июнь</a:t>
            </a:r>
            <a:r>
              <a:rPr sz="1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sz="1400" dirty="0">
                <a:solidFill>
                  <a:schemeClr val="bg1">
                    <a:lumMod val="65000"/>
                  </a:schemeClr>
                </a:solidFill>
              </a:rPr>
              <a:t>2022г., среди населения в возрасте 12 лет и старше. Daily Reach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69631" y="6565613"/>
            <a:ext cx="100447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Проблемы развития радио рекламы в регионах. Казань.</a:t>
            </a:r>
            <a:endParaRPr lang="ru-RU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Монтажная область 3-100.jpg" descr="Монтажная область 3-100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Прямоугольник 4"/>
          <p:cNvSpPr/>
          <p:nvPr/>
        </p:nvSpPr>
        <p:spPr>
          <a:xfrm>
            <a:off x="6539741" y="984738"/>
            <a:ext cx="100735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E9494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Проблемы развития радио рекламы в регионах.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14400" y="1776046"/>
            <a:ext cx="23651308" cy="1205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1.Общая  </a:t>
            </a:r>
            <a:r>
              <a:rPr lang="ru-RU" sz="3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проблема радиовещания.</a:t>
            </a:r>
          </a:p>
          <a:p>
            <a:pPr algn="l"/>
            <a:r>
              <a:rPr lang="ru-RU" sz="3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Радио индустрия не может  существовать без качественного вещательного оборудования. Обеспечение работы радиостанции обходится очень дорого, в последнее время стоимость оборудования и комплектующих значительно выросла, </a:t>
            </a:r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усложнилась логистика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algn="l"/>
            <a:r>
              <a:rPr lang="ru-RU" sz="3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Российских аналогов на рынке практически нет.</a:t>
            </a:r>
            <a:endParaRPr lang="ru-RU" sz="32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2.Взаимодействие </a:t>
            </a:r>
            <a:r>
              <a:rPr lang="ru-RU" sz="3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Роскомнадзором.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Радио – живой продукт. Крайне сложно еженедельно соблюдать регламентированные объемы вещания с высокой точностью</a:t>
            </a:r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Нужна 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легализация погрешности, для сохранения органичности содержания эфира.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2.Отчетность ВГТРК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Предоставление обязательных экземпляров через интернет для одной радиостанции составляет 5100 рублей.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.ЗОР </a:t>
            </a:r>
            <a:endParaRPr lang="ru-RU" sz="32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 Дисклеймеры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Потеря заказчиков из категорий: банки, застройщики, автосалоны из-за увеличения хронометража роликов которое влечет за собой удорожание РК. 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-Потеря заказчиков из категории медицинские услуги.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Мы вынуждены применять те формулировки которые прописаны в номенклатуре медицинских услуг, данные наименования существенно отличаются от применяемых в быту в связи с этим являются непонятными потребителю рекламы и 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не способствуют достижению цели по доведению информации которую рекламодатель хотел донести до потребителя.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-Закон запрещает рекламу методов диагностики и лечения.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ru-RU" sz="2800" b="1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ru-RU" sz="28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26510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онтажная область 3-100.jpg" descr="Монтажная область 3-100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Прямоугольник 2"/>
          <p:cNvSpPr/>
          <p:nvPr/>
        </p:nvSpPr>
        <p:spPr>
          <a:xfrm>
            <a:off x="810357" y="2622651"/>
            <a:ext cx="225171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hangingPunct="1">
              <a:lnSpc>
                <a:spcPct val="80000"/>
              </a:lnSpc>
            </a:pPr>
            <a:endParaRPr lang="ru-RU" altLang="ru-RU" sz="32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Verdana" pitchFamily="34" charset="0"/>
              <a:cs typeface="Calibri" panose="020F0502020204030204" pitchFamily="34" charset="0"/>
            </a:endParaRPr>
          </a:p>
          <a:p>
            <a:pPr marL="87313" algn="just" hangingPunct="1">
              <a:lnSpc>
                <a:spcPct val="80000"/>
              </a:lnSpc>
            </a:pPr>
            <a:endParaRPr lang="ru-RU" altLang="ru-RU" sz="3200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7313" algn="just" hangingPunct="1">
              <a:lnSpc>
                <a:spcPct val="80000"/>
              </a:lnSpc>
            </a:pPr>
            <a:endParaRPr lang="ru-RU" altLang="ru-RU" sz="3200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7313" algn="just" hangingPunct="1">
              <a:lnSpc>
                <a:spcPct val="80000"/>
              </a:lnSpc>
            </a:pPr>
            <a:r>
              <a:rPr lang="ru-RU" altLang="ru-RU" sz="3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«Рональдо:  «Купите шампунь </a:t>
            </a:r>
            <a:r>
              <a:rPr lang="fr-FR" altLang="ru-RU" sz="3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Clear vita ABE Men</a:t>
            </a:r>
            <a:r>
              <a:rPr lang="ru-RU" altLang="ru-RU" sz="3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и получите захватывающее футбольное видео, футбольный мяч, и-и-и.. выиграйте столик в любом спорт баре на финал чемпионата мира! </a:t>
            </a:r>
            <a:r>
              <a:rPr lang="fr-FR" altLang="ru-RU" sz="3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Clear vita ABE</a:t>
            </a:r>
            <a:r>
              <a:rPr lang="ru-RU" altLang="ru-RU" sz="3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Перхоти нет. Больше красивых голов!»</a:t>
            </a:r>
          </a:p>
          <a:p>
            <a:pPr marL="87313" algn="just" hangingPunct="1">
              <a:lnSpc>
                <a:spcPct val="80000"/>
              </a:lnSpc>
            </a:pPr>
            <a:endParaRPr lang="en-US" altLang="ru-RU" sz="3200" dirty="0">
              <a:solidFill>
                <a:schemeClr val="bg1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87313" algn="just" hangingPunct="1">
              <a:lnSpc>
                <a:spcPct val="80000"/>
              </a:lnSpc>
            </a:pPr>
            <a:r>
              <a:rPr lang="ru-RU" altLang="ru-RU" sz="3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Информация об организаторе акции, правилах ее проведения, количестве призов (выигрышей) по результатам ее проведения, сроках, месте и порядке их получения  на </a:t>
            </a:r>
            <a:r>
              <a:rPr lang="fr-FR" altLang="ru-RU" sz="3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www.cleareffect.ru </a:t>
            </a:r>
            <a:r>
              <a:rPr lang="ru-RU" altLang="ru-RU" sz="3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или по телефону отзывчивой линии 8 800 200 1 200. Звонок по России бесплатный. Количество призов ограничено. Регистрация кодов с 10 мая по 29 июня 2010 года включительно. Розыгрыш призов 17, 24, 31 мая 2010, 7, 14, 21, 29 июня 2010 года. Срок проведения акции с 10 мая по 31 июля 2010 года включительно.»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336431" y="954502"/>
            <a:ext cx="17549445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hangingPunct="1">
              <a:lnSpc>
                <a:spcPct val="80000"/>
              </a:lnSpc>
            </a:pPr>
            <a:r>
              <a:rPr lang="ru-RU" altLang="ru-RU" sz="3200" b="1" dirty="0">
                <a:solidFill>
                  <a:srgbClr val="E9494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ПРИМЕР: </a:t>
            </a:r>
          </a:p>
          <a:p>
            <a:pPr marL="87313" hangingPunct="1">
              <a:lnSpc>
                <a:spcPct val="80000"/>
              </a:lnSpc>
            </a:pPr>
            <a:r>
              <a:rPr lang="ru-RU" altLang="ru-RU" sz="3200" b="1" dirty="0">
                <a:solidFill>
                  <a:srgbClr val="E9494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 строгого соблюдения закона – пример рекламного ролика, в котором из 47 сек., только 15 сек. составил основной текст.</a:t>
            </a:r>
          </a:p>
        </p:txBody>
      </p:sp>
    </p:spTree>
    <p:extLst>
      <p:ext uri="{BB962C8B-B14F-4D97-AF65-F5344CB8AC3E}">
        <p14:creationId xmlns:p14="http://schemas.microsoft.com/office/powerpoint/2010/main" val="198448635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Монтажная область 3-100.jpg" descr="Монтажная область 3-100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87923"/>
            <a:ext cx="2476500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угольник 1"/>
          <p:cNvSpPr/>
          <p:nvPr/>
        </p:nvSpPr>
        <p:spPr>
          <a:xfrm>
            <a:off x="11094772" y="4930578"/>
            <a:ext cx="1219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4400" dirty="0" smtClean="0">
                <a:latin typeface="Roboto-Light"/>
              </a:rPr>
              <a:t> </a:t>
            </a:r>
            <a:endParaRPr lang="ru-RU" sz="4400" dirty="0">
              <a:latin typeface="Roboto-Ligh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947717" y="4919427"/>
            <a:ext cx="184730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0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2956" y="1681936"/>
            <a:ext cx="23211694" cy="1043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1.Уход </a:t>
            </a:r>
            <a:r>
              <a:rPr lang="ru-RU" sz="3200" b="1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крупных </a:t>
            </a:r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брендов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.</a:t>
            </a:r>
          </a:p>
          <a:p>
            <a:pPr algn="l"/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Рынок становится сбалансированным, крупных и средних клиентов активно заменяют новые бренды, но со снижением среднего чека. Рост обеспечивается за счет клиентов, ранее не использовавших радио, в том числе проявляют интерес клиенты из интернета. </a:t>
            </a:r>
          </a:p>
          <a:p>
            <a:pPr algn="l"/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2. </a:t>
            </a:r>
            <a:r>
              <a:rPr lang="ru-RU" sz="3200" b="1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Национальные </a:t>
            </a:r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проекты/тендеры.</a:t>
            </a:r>
            <a:endParaRPr lang="ru-RU" sz="3200" b="1" dirty="0">
              <a:solidFill>
                <a:schemeClr val="bg1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l"/>
            <a:r>
              <a:rPr lang="ru-RU" sz="3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Н</a:t>
            </a:r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е 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имеем возможности участвовать. </a:t>
            </a:r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Несмотря 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на то, что 7 из 10 казанцев слушают наши станции. </a:t>
            </a:r>
            <a:endParaRPr lang="ru-RU" sz="3200" dirty="0" smtClean="0">
              <a:solidFill>
                <a:schemeClr val="bg1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l"/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3.Субсидии</a:t>
            </a:r>
            <a:r>
              <a:rPr lang="ru-RU" sz="3200" b="1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algn="l"/>
            <a:r>
              <a:rPr lang="ru-RU" sz="3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Так или иначе проблемы в любой отросли зеркально отражаются на нашей сфере. Мы стараемся поддержать пострадавшие сферы бизнеса, наших постоянных клиентов. Продолжаем развиваться, придумываем новые продукты, нанимаем и обучаем профессионалов. Но без поддержки государства это делать все сложнее.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Мы можем стать посредником между бизнесом и властью участвуя в реализации программ центра «Мой бизнес</a:t>
            </a:r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», субсидирование 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части РК МСП. Таким образом помощь получает и рекламная индустрия и бизнес республики</a:t>
            </a:r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</a:p>
          <a:p>
            <a:pPr algn="l"/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4. </a:t>
            </a:r>
            <a:r>
              <a:rPr lang="ru-RU" sz="3200" b="1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Сотрудничество с государственными </a:t>
            </a:r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органами. </a:t>
            </a:r>
          </a:p>
          <a:p>
            <a:pPr algn="l"/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Мы 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можем стать площадкой, для продуктивного общения органов власти, бизнеса и молодого поколения использовать наш опыт и выстроенные годами доверительные отношения с аудиторией. </a:t>
            </a:r>
          </a:p>
          <a:p>
            <a:pPr algn="l"/>
            <a:r>
              <a:rPr lang="ru-RU" sz="3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Освещение мероприятий, социальных проектов, диалог с жителями через интервью с представителями власти. </a:t>
            </a:r>
          </a:p>
          <a:p>
            <a:pPr algn="l"/>
            <a:r>
              <a:rPr lang="ru-RU" sz="3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Еще больше повысить туристическую привлекательность </a:t>
            </a:r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РТ.</a:t>
            </a:r>
            <a:endParaRPr lang="ru-RU" sz="3200" dirty="0">
              <a:solidFill>
                <a:schemeClr val="bg1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l"/>
            <a:r>
              <a:rPr lang="ru-RU" sz="3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Решить кадровую задачу, </a:t>
            </a:r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популяризовать 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не </a:t>
            </a:r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популярные 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среди молодежи </a:t>
            </a:r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профессии, но так необходимые РТ. </a:t>
            </a:r>
            <a:endParaRPr lang="ru-RU" sz="3200" dirty="0">
              <a:solidFill>
                <a:schemeClr val="bg1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l"/>
            <a:r>
              <a:rPr lang="ru-RU" sz="3200" b="1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5.Гранты</a:t>
            </a:r>
            <a:r>
              <a:rPr lang="ru-RU" sz="3200" b="1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algn="l"/>
            <a:r>
              <a:rPr lang="ru-RU" sz="3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Получая гранты, имеем уникальную возможность </a:t>
            </a:r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реализовывать </a:t>
            </a:r>
            <a:r>
              <a:rPr lang="ru-RU" sz="32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дорогие проекты</a:t>
            </a:r>
            <a:r>
              <a:rPr lang="ru-RU" sz="3200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Далее продавать готовый продукт рекламодателям ранее не рассматривавшим радио как площадку для РК.</a:t>
            </a:r>
            <a:endParaRPr lang="ru-RU" sz="3200" dirty="0">
              <a:solidFill>
                <a:schemeClr val="bg1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l"/>
            <a:endParaRPr lang="ru-RU" sz="3200" dirty="0">
              <a:solidFill>
                <a:schemeClr val="bg1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83791" y="984738"/>
            <a:ext cx="1258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E9494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Проблемы развития радио рекламы в </a:t>
            </a:r>
            <a:r>
              <a:rPr lang="ru-RU" sz="3600" b="1" dirty="0" smtClean="0">
                <a:solidFill>
                  <a:srgbClr val="E9494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регионах. Точки роста.</a:t>
            </a:r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endParaRPr lang="ru-RU" sz="3600" b="1" dirty="0">
              <a:solidFill>
                <a:srgbClr val="E9494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71909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Монтажная область 12-100.jpg" descr="Монтажная область 12-100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22814329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4429</TotalTime>
  <Words>568</Words>
  <Application>Microsoft Office PowerPoint</Application>
  <PresentationFormat>Произвольный</PresentationFormat>
  <Paragraphs>55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7" baseType="lpstr">
      <vt:lpstr>Calibri</vt:lpstr>
      <vt:lpstr>Calibri Light</vt:lpstr>
      <vt:lpstr>Helvetica Neue</vt:lpstr>
      <vt:lpstr>Helvetica Neue Light</vt:lpstr>
      <vt:lpstr>Helvetica Neue Medium</vt:lpstr>
      <vt:lpstr>Roboto Regular</vt:lpstr>
      <vt:lpstr>Roboto-Light</vt:lpstr>
      <vt:lpstr>Roboto-Thin</vt:lpstr>
      <vt:lpstr>Times New Roman</vt:lpstr>
      <vt:lpstr>Verdana</vt:lpstr>
      <vt:lpstr>White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Anna Tikhonova</dc:creator>
  <cp:lastModifiedBy>uFass39674@outlook.com</cp:lastModifiedBy>
  <cp:revision>144</cp:revision>
  <cp:lastPrinted>2023-02-11T16:29:32Z</cp:lastPrinted>
  <dcterms:modified xsi:type="dcterms:W3CDTF">2023-02-14T12:33:10Z</dcterms:modified>
</cp:coreProperties>
</file>